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500"/>
    <a:srgbClr val="DAA520"/>
    <a:srgbClr val="D2691E"/>
    <a:srgbClr val="4581B5"/>
    <a:srgbClr val="8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1"/>
  </p:normalViewPr>
  <p:slideViewPr>
    <p:cSldViewPr snapToGrid="0">
      <p:cViewPr>
        <p:scale>
          <a:sx n="122" d="100"/>
          <a:sy n="122" d="100"/>
        </p:scale>
        <p:origin x="200" y="-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27085-A875-C66E-800D-CDE02BE743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47B8B0-86DD-F871-61DE-EC9B36EA5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6E3438-9A55-000D-6391-744B35D8C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80C00-0501-8E45-BFE9-17D222C69AE2}" type="datetimeFigureOut">
              <a:rPr lang="en-US" smtClean="0"/>
              <a:t>7/27/23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77256-843B-64A2-BFC6-BFFAED17A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48229E-9D0D-E37A-FE3A-30E0DDB94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8A17-7BFB-E744-A896-2BCC1975D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729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9605C-F60A-E5BB-6C92-C43A99C77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6EC800-3FB2-65B2-BB40-41AE0E04FF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22C603-1D62-0F41-5E1B-D341A6B68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80C00-0501-8E45-BFE9-17D222C69AE2}" type="datetimeFigureOut">
              <a:rPr lang="en-US" smtClean="0"/>
              <a:t>7/27/23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89C0D9-58BE-A0A8-192E-1541A0E9B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7DC36-132C-804B-B127-F10FC7FB5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8A17-7BFB-E744-A896-2BCC1975D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777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B6DB2D-A5BD-37AC-4B7A-6E6966831D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327392-4073-2C19-0F60-3B151E1B3A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4F354-375F-07C7-6031-7B96B7087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80C00-0501-8E45-BFE9-17D222C69AE2}" type="datetimeFigureOut">
              <a:rPr lang="en-US" smtClean="0"/>
              <a:t>7/27/23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ED3E2-0475-4492-2CF8-F8CBC360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856D25-643A-6BE4-93A2-FEC6E9844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8A17-7BFB-E744-A896-2BCC1975D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79066-AD28-AC80-2958-B4F4BF7F3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0D167-5840-F288-F91E-ABE64066A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5C760-069E-A396-20C7-24EC86C06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80C00-0501-8E45-BFE9-17D222C69AE2}" type="datetimeFigureOut">
              <a:rPr lang="en-US" smtClean="0"/>
              <a:t>7/27/23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295A5-6080-A68D-EFE1-24081B62E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721B76-04D9-2D80-0BF5-A23149CDC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8A17-7BFB-E744-A896-2BCC1975D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128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EBD6A-6340-F57B-396F-A8D6C098A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9057-AF20-F101-8597-F84E1D2F82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6D29C-EE2D-3CC4-0E2A-7C700CF9B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80C00-0501-8E45-BFE9-17D222C69AE2}" type="datetimeFigureOut">
              <a:rPr lang="en-US" smtClean="0"/>
              <a:t>7/27/23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DFE0C-6505-2717-BE3A-3C356F57B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DC345F-6009-DFE4-ED09-792473956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8A17-7BFB-E744-A896-2BCC1975D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284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A177B-5EA8-2B80-F572-DDCFC2F38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FDE27-5FFC-7109-0F11-9D5302B7B8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AB0C5C-DD95-6FB5-C070-7466FC5DC7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4BC986-66CF-8039-AD9E-225D72CD5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80C00-0501-8E45-BFE9-17D222C69AE2}" type="datetimeFigureOut">
              <a:rPr lang="en-US" smtClean="0"/>
              <a:t>7/27/23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C76404-36F3-40E0-B2E4-EFC154297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8C6240-480B-7094-6123-07E329C0D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8A17-7BFB-E744-A896-2BCC1975D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432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761EF-20C2-ADC3-726C-EE224AF2B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C1DE40-01B2-4F96-3182-3CB4064ED0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214FB7-34D4-E990-A8A7-53375FB426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F8CC0E-1B69-31B5-07B1-115E75F019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F70B22-D804-87D0-BE30-69733CAC03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1FFD21-88A7-7AC0-5CBF-F8D4A4156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80C00-0501-8E45-BFE9-17D222C69AE2}" type="datetimeFigureOut">
              <a:rPr lang="en-US" smtClean="0"/>
              <a:t>7/27/23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6632FD-5E34-30E3-460D-C2965C96A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FD31AE-0060-ECF3-22F9-35456BBB9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8A17-7BFB-E744-A896-2BCC1975D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017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C05A2-B9A7-0B13-4AEA-C4D09F6A0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1D280A-0F83-C140-824A-1639A8A59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80C00-0501-8E45-BFE9-17D222C69AE2}" type="datetimeFigureOut">
              <a:rPr lang="en-US" smtClean="0"/>
              <a:t>7/27/23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73C1B-B634-A064-A12E-EBB2353B0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955870-9B26-186C-4160-C55642D56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8A17-7BFB-E744-A896-2BCC1975D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11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4A8A53-F6B4-E608-B6D2-BF527608E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80C00-0501-8E45-BFE9-17D222C69AE2}" type="datetimeFigureOut">
              <a:rPr lang="en-US" smtClean="0"/>
              <a:t>7/27/23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8B042D-271F-3A40-6767-2937CABF6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29BDEE-C81D-EBB2-B853-C118315A2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8A17-7BFB-E744-A896-2BCC1975D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168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D730D-239B-AB4A-EE62-7B4A0260F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075AF-15DB-5445-4E5A-B9F426140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B5A974-B992-7ACE-2815-8FCBB002AB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AE0B16-7D04-1752-F5D8-576CF430C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80C00-0501-8E45-BFE9-17D222C69AE2}" type="datetimeFigureOut">
              <a:rPr lang="en-US" smtClean="0"/>
              <a:t>7/27/23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9C17BF-C2C5-551D-DD90-C5714572A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183B22-07AA-04F5-921B-8BC5B4E8D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8A17-7BFB-E744-A896-2BCC1975D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205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5B395-6970-8073-EECB-9C8B88936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B95C80-59FE-5AE8-3AD1-65BB68A1F3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F4E745-7111-0101-07B8-CCE528BF8A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7B1D0F-8A62-FC04-B009-B64D04ED4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80C00-0501-8E45-BFE9-17D222C69AE2}" type="datetimeFigureOut">
              <a:rPr lang="en-US" smtClean="0"/>
              <a:t>7/27/23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80AB25-B4CB-29BE-6CC1-B0669BB47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A5C406-A3F4-9B0C-3385-40145C4D4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58A17-7BFB-E744-A896-2BCC1975D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059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625780-FC25-50C3-22A3-880D32FA8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0EDDD2-1A54-3729-922E-B5E94F610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C4BD14-8C59-E65C-3F91-64310DECBF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80C00-0501-8E45-BFE9-17D222C69AE2}" type="datetimeFigureOut">
              <a:rPr lang="en-US" smtClean="0"/>
              <a:t>7/27/23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B7B69D-C2A9-B2A6-2043-CEEE1F65E5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5BA71-8424-C904-247D-5245C302F1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758A17-7BFB-E744-A896-2BCC1975D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158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33FEB92-1D10-830C-B9B6-5F68479F0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87438"/>
            <a:ext cx="12192000" cy="468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932839D-3649-819E-E322-492D4A28AF8E}"/>
              </a:ext>
            </a:extLst>
          </p:cNvPr>
          <p:cNvSpPr/>
          <p:nvPr/>
        </p:nvSpPr>
        <p:spPr>
          <a:xfrm>
            <a:off x="567160" y="4051139"/>
            <a:ext cx="462987" cy="219919"/>
          </a:xfrm>
          <a:prstGeom prst="rect">
            <a:avLst/>
          </a:prstGeom>
          <a:solidFill>
            <a:srgbClr val="D269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CF8D9C-3CD1-F2F9-8DA0-41608D6ABD39}"/>
              </a:ext>
            </a:extLst>
          </p:cNvPr>
          <p:cNvSpPr/>
          <p:nvPr/>
        </p:nvSpPr>
        <p:spPr>
          <a:xfrm>
            <a:off x="567160" y="4377159"/>
            <a:ext cx="462987" cy="219919"/>
          </a:xfrm>
          <a:prstGeom prst="rect">
            <a:avLst/>
          </a:prstGeom>
          <a:solidFill>
            <a:srgbClr val="808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2962799-3884-76A1-3C62-862882E2ACB8}"/>
              </a:ext>
            </a:extLst>
          </p:cNvPr>
          <p:cNvSpPr/>
          <p:nvPr/>
        </p:nvSpPr>
        <p:spPr>
          <a:xfrm>
            <a:off x="567160" y="4703179"/>
            <a:ext cx="462987" cy="219919"/>
          </a:xfrm>
          <a:prstGeom prst="rect">
            <a:avLst/>
          </a:prstGeom>
          <a:solidFill>
            <a:srgbClr val="DAA52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AE1C6C-78D0-9F1A-B0CE-6EE06670591F}"/>
              </a:ext>
            </a:extLst>
          </p:cNvPr>
          <p:cNvSpPr/>
          <p:nvPr/>
        </p:nvSpPr>
        <p:spPr>
          <a:xfrm>
            <a:off x="567159" y="5034985"/>
            <a:ext cx="462987" cy="219919"/>
          </a:xfrm>
          <a:prstGeom prst="rect">
            <a:avLst/>
          </a:prstGeom>
          <a:solidFill>
            <a:srgbClr val="FFA5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C90880-3985-3379-D9DF-5168AFDEA38F}"/>
              </a:ext>
            </a:extLst>
          </p:cNvPr>
          <p:cNvSpPr/>
          <p:nvPr/>
        </p:nvSpPr>
        <p:spPr>
          <a:xfrm>
            <a:off x="567158" y="3719333"/>
            <a:ext cx="462987" cy="219919"/>
          </a:xfrm>
          <a:prstGeom prst="rect">
            <a:avLst/>
          </a:prstGeom>
          <a:solidFill>
            <a:srgbClr val="4581B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1F987B-98F1-A66F-7672-8D206A36B298}"/>
              </a:ext>
            </a:extLst>
          </p:cNvPr>
          <p:cNvSpPr txBox="1"/>
          <p:nvPr/>
        </p:nvSpPr>
        <p:spPr>
          <a:xfrm>
            <a:off x="1030145" y="3660016"/>
            <a:ext cx="9259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nter" panose="02000503000000020004" pitchFamily="2" charset="0"/>
                <a:ea typeface="Inter" panose="02000503000000020004" pitchFamily="2" charset="0"/>
              </a:rPr>
              <a:t>CSH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3AF41D-DD27-13A1-42DB-AF5558C3780C}"/>
              </a:ext>
            </a:extLst>
          </p:cNvPr>
          <p:cNvSpPr txBox="1"/>
          <p:nvPr/>
        </p:nvSpPr>
        <p:spPr>
          <a:xfrm>
            <a:off x="1030145" y="3986036"/>
            <a:ext cx="9259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nter" panose="02000503000000020004" pitchFamily="2" charset="0"/>
                <a:ea typeface="Inter" panose="02000503000000020004" pitchFamily="2" charset="0"/>
              </a:rPr>
              <a:t>OSH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15CE5D-5670-DA56-FB1E-F6DB488AE321}"/>
              </a:ext>
            </a:extLst>
          </p:cNvPr>
          <p:cNvSpPr txBox="1"/>
          <p:nvPr/>
        </p:nvSpPr>
        <p:spPr>
          <a:xfrm>
            <a:off x="1030140" y="4334966"/>
            <a:ext cx="9259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nter" panose="02000503000000020004" pitchFamily="2" charset="0"/>
                <a:ea typeface="Inter" panose="02000503000000020004" pitchFamily="2" charset="0"/>
              </a:rPr>
              <a:t>WSA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700F6-0194-16C1-0D31-5798FA99165E}"/>
              </a:ext>
            </a:extLst>
          </p:cNvPr>
          <p:cNvSpPr txBox="1"/>
          <p:nvPr/>
        </p:nvSpPr>
        <p:spPr>
          <a:xfrm>
            <a:off x="1030140" y="4639280"/>
            <a:ext cx="9259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nter" panose="02000503000000020004" pitchFamily="2" charset="0"/>
                <a:ea typeface="Inter" panose="02000503000000020004" pitchFamily="2" charset="0"/>
              </a:rPr>
              <a:t>SAV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EA2E8E-792E-E4C7-A08A-D7FBC9EC8036}"/>
              </a:ext>
            </a:extLst>
          </p:cNvPr>
          <p:cNvSpPr txBox="1"/>
          <p:nvPr/>
        </p:nvSpPr>
        <p:spPr>
          <a:xfrm>
            <a:off x="1030141" y="4975667"/>
            <a:ext cx="9259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nter" panose="02000503000000020004" pitchFamily="2" charset="0"/>
                <a:ea typeface="Inter" panose="02000503000000020004" pitchFamily="2" charset="0"/>
              </a:rPr>
              <a:t>GRA</a:t>
            </a:r>
          </a:p>
        </p:txBody>
      </p:sp>
    </p:spTree>
    <p:extLst>
      <p:ext uri="{BB962C8B-B14F-4D97-AF65-F5344CB8AC3E}">
        <p14:creationId xmlns:p14="http://schemas.microsoft.com/office/powerpoint/2010/main" val="4086121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A9A8E2A-D313-FA08-0E14-2BBD899D30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666"/>
          <a:stretch/>
        </p:blipFill>
        <p:spPr>
          <a:xfrm>
            <a:off x="2957052" y="1983657"/>
            <a:ext cx="6131931" cy="4695433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7081C99-2BC0-0AAD-2A3F-7F228C1A479F}"/>
              </a:ext>
            </a:extLst>
          </p:cNvPr>
          <p:cNvSpPr/>
          <p:nvPr/>
        </p:nvSpPr>
        <p:spPr>
          <a:xfrm>
            <a:off x="3193346" y="1548582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ABDE654-AD83-20B2-FD07-B1A75C4574AE}"/>
              </a:ext>
            </a:extLst>
          </p:cNvPr>
          <p:cNvSpPr/>
          <p:nvPr/>
        </p:nvSpPr>
        <p:spPr>
          <a:xfrm>
            <a:off x="3854565" y="1548582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G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52AFFC6-F5AB-3B39-2AAB-FFA33D65490C}"/>
              </a:ext>
            </a:extLst>
          </p:cNvPr>
          <p:cNvCxnSpPr>
            <a:stCxn id="7" idx="6"/>
            <a:endCxn id="13" idx="2"/>
          </p:cNvCxnSpPr>
          <p:nvPr/>
        </p:nvCxnSpPr>
        <p:spPr>
          <a:xfrm>
            <a:off x="3466192" y="1677630"/>
            <a:ext cx="38837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BC17344C-68DD-682E-636C-6AA46A1864F7}"/>
              </a:ext>
            </a:extLst>
          </p:cNvPr>
          <p:cNvSpPr/>
          <p:nvPr/>
        </p:nvSpPr>
        <p:spPr>
          <a:xfrm>
            <a:off x="4401962" y="1548582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67F921F-A7C3-AE40-0562-4CA0E2EB4E7B}"/>
              </a:ext>
            </a:extLst>
          </p:cNvPr>
          <p:cNvSpPr/>
          <p:nvPr/>
        </p:nvSpPr>
        <p:spPr>
          <a:xfrm>
            <a:off x="5063181" y="1548582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G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8D2B1EC-A99B-67AD-226D-FD37AF2BF39C}"/>
              </a:ext>
            </a:extLst>
          </p:cNvPr>
          <p:cNvCxnSpPr>
            <a:stCxn id="16" idx="6"/>
            <a:endCxn id="17" idx="2"/>
          </p:cNvCxnSpPr>
          <p:nvPr/>
        </p:nvCxnSpPr>
        <p:spPr>
          <a:xfrm>
            <a:off x="4674808" y="1677630"/>
            <a:ext cx="38837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0BD63A56-62C1-E83F-646F-CD064D86F8D3}"/>
              </a:ext>
            </a:extLst>
          </p:cNvPr>
          <p:cNvSpPr/>
          <p:nvPr/>
        </p:nvSpPr>
        <p:spPr>
          <a:xfrm>
            <a:off x="5644139" y="1548582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5D99754-478F-2121-D9C6-2CE9585D3EB9}"/>
              </a:ext>
            </a:extLst>
          </p:cNvPr>
          <p:cNvSpPr/>
          <p:nvPr/>
        </p:nvSpPr>
        <p:spPr>
          <a:xfrm>
            <a:off x="6305358" y="1548582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G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3E73AD9-8C1A-2620-3B52-953CBB93DBA4}"/>
              </a:ext>
            </a:extLst>
          </p:cNvPr>
          <p:cNvSpPr/>
          <p:nvPr/>
        </p:nvSpPr>
        <p:spPr>
          <a:xfrm>
            <a:off x="6821664" y="1548582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C3BAF05-1742-9D2D-B340-67E8C20D969B}"/>
              </a:ext>
            </a:extLst>
          </p:cNvPr>
          <p:cNvSpPr/>
          <p:nvPr/>
        </p:nvSpPr>
        <p:spPr>
          <a:xfrm>
            <a:off x="7482883" y="1548582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G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19B6FAF-5463-06C0-48DE-BA7ACE54D2E2}"/>
              </a:ext>
            </a:extLst>
          </p:cNvPr>
          <p:cNvCxnSpPr>
            <a:stCxn id="22" idx="6"/>
            <a:endCxn id="23" idx="2"/>
          </p:cNvCxnSpPr>
          <p:nvPr/>
        </p:nvCxnSpPr>
        <p:spPr>
          <a:xfrm>
            <a:off x="7094510" y="1677630"/>
            <a:ext cx="38837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23545947-274D-6DE6-6162-441A286152D1}"/>
              </a:ext>
            </a:extLst>
          </p:cNvPr>
          <p:cNvSpPr/>
          <p:nvPr/>
        </p:nvSpPr>
        <p:spPr>
          <a:xfrm>
            <a:off x="7965091" y="1548581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89E3A40-1B17-8561-7436-5D850824C86A}"/>
              </a:ext>
            </a:extLst>
          </p:cNvPr>
          <p:cNvSpPr/>
          <p:nvPr/>
        </p:nvSpPr>
        <p:spPr>
          <a:xfrm>
            <a:off x="8626310" y="1548581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G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7F4C300-5CF3-82BE-81C1-9BD56925D7FD}"/>
              </a:ext>
            </a:extLst>
          </p:cNvPr>
          <p:cNvCxnSpPr>
            <a:stCxn id="25" idx="6"/>
            <a:endCxn id="26" idx="2"/>
          </p:cNvCxnSpPr>
          <p:nvPr/>
        </p:nvCxnSpPr>
        <p:spPr>
          <a:xfrm>
            <a:off x="8237937" y="1677629"/>
            <a:ext cx="38837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133CF87A-6F55-6B38-8408-5E59BFC0A619}"/>
              </a:ext>
            </a:extLst>
          </p:cNvPr>
          <p:cNvSpPr/>
          <p:nvPr/>
        </p:nvSpPr>
        <p:spPr>
          <a:xfrm>
            <a:off x="8295700" y="1029930"/>
            <a:ext cx="272846" cy="258096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H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32F2DE2-965C-2855-0328-B0A72F369DC3}"/>
              </a:ext>
            </a:extLst>
          </p:cNvPr>
          <p:cNvSpPr/>
          <p:nvPr/>
        </p:nvSpPr>
        <p:spPr>
          <a:xfrm>
            <a:off x="4751008" y="1023785"/>
            <a:ext cx="272846" cy="258096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H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A398F1F-54BA-8815-CE2D-31DFA649BCF6}"/>
              </a:ext>
            </a:extLst>
          </p:cNvPr>
          <p:cNvSpPr/>
          <p:nvPr/>
        </p:nvSpPr>
        <p:spPr>
          <a:xfrm>
            <a:off x="5644139" y="1064346"/>
            <a:ext cx="272846" cy="258096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H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6C11E8C-3E35-C3F9-C948-4576834DEBEF}"/>
              </a:ext>
            </a:extLst>
          </p:cNvPr>
          <p:cNvSpPr/>
          <p:nvPr/>
        </p:nvSpPr>
        <p:spPr>
          <a:xfrm>
            <a:off x="7152273" y="1005352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490F54F-3819-DCD1-0024-42891D0B098C}"/>
              </a:ext>
            </a:extLst>
          </p:cNvPr>
          <p:cNvSpPr/>
          <p:nvPr/>
        </p:nvSpPr>
        <p:spPr>
          <a:xfrm>
            <a:off x="6305358" y="1079096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D261F85-B984-1F24-C453-DBB38E0F4445}"/>
              </a:ext>
            </a:extLst>
          </p:cNvPr>
          <p:cNvCxnSpPr>
            <a:cxnSpLocks/>
            <a:stCxn id="34" idx="4"/>
            <a:endCxn id="20" idx="0"/>
          </p:cNvCxnSpPr>
          <p:nvPr/>
        </p:nvCxnSpPr>
        <p:spPr>
          <a:xfrm>
            <a:off x="6441781" y="1337192"/>
            <a:ext cx="0" cy="21139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114CEBD-561F-F554-95B0-463F3E25DE11}"/>
              </a:ext>
            </a:extLst>
          </p:cNvPr>
          <p:cNvCxnSpPr/>
          <p:nvPr/>
        </p:nvCxnSpPr>
        <p:spPr>
          <a:xfrm>
            <a:off x="5918837" y="1671485"/>
            <a:ext cx="38837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8291597-579A-B5A9-7870-BCEF42C3632C}"/>
              </a:ext>
            </a:extLst>
          </p:cNvPr>
          <p:cNvCxnSpPr/>
          <p:nvPr/>
        </p:nvCxnSpPr>
        <p:spPr>
          <a:xfrm>
            <a:off x="5916985" y="1208144"/>
            <a:ext cx="38837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A070A76-9D48-7324-03FF-F83E624555D6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5780562" y="1322442"/>
            <a:ext cx="0" cy="22614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51E992F0-A85D-9C75-8B19-F31C4D116814}"/>
              </a:ext>
            </a:extLst>
          </p:cNvPr>
          <p:cNvSpPr txBox="1"/>
          <p:nvPr/>
        </p:nvSpPr>
        <p:spPr>
          <a:xfrm>
            <a:off x="7125239" y="1005352"/>
            <a:ext cx="3883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AI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3530E64-4446-F8C7-E397-FBAB1AC02E3E}"/>
              </a:ext>
            </a:extLst>
          </p:cNvPr>
          <p:cNvCxnSpPr>
            <a:cxnSpLocks/>
            <a:endCxn id="22" idx="0"/>
          </p:cNvCxnSpPr>
          <p:nvPr/>
        </p:nvCxnSpPr>
        <p:spPr>
          <a:xfrm flipH="1">
            <a:off x="6958087" y="1263448"/>
            <a:ext cx="330609" cy="28513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F9F5476D-837A-F224-C411-FF677258670A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7288695" y="1268598"/>
            <a:ext cx="330611" cy="2799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CC2D869-6E2B-B9F8-B2DD-98FD6A9C352A}"/>
              </a:ext>
            </a:extLst>
          </p:cNvPr>
          <p:cNvCxnSpPr>
            <a:cxnSpLocks/>
          </p:cNvCxnSpPr>
          <p:nvPr/>
        </p:nvCxnSpPr>
        <p:spPr>
          <a:xfrm flipH="1">
            <a:off x="8101514" y="1274507"/>
            <a:ext cx="330609" cy="28513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5073B451-1BE9-4B49-CC36-E410B4EF6BB2}"/>
              </a:ext>
            </a:extLst>
          </p:cNvPr>
          <p:cNvCxnSpPr>
            <a:cxnSpLocks/>
          </p:cNvCxnSpPr>
          <p:nvPr/>
        </p:nvCxnSpPr>
        <p:spPr>
          <a:xfrm>
            <a:off x="8432121" y="1281881"/>
            <a:ext cx="330611" cy="2799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399E067-C02F-ACCF-7C5F-D3BB63D9A698}"/>
              </a:ext>
            </a:extLst>
          </p:cNvPr>
          <p:cNvCxnSpPr>
            <a:cxnSpLocks/>
          </p:cNvCxnSpPr>
          <p:nvPr/>
        </p:nvCxnSpPr>
        <p:spPr>
          <a:xfrm flipH="1">
            <a:off x="4551908" y="1274507"/>
            <a:ext cx="330609" cy="28513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7C19313B-F1BB-051C-DBD0-65EE454BF60D}"/>
              </a:ext>
            </a:extLst>
          </p:cNvPr>
          <p:cNvCxnSpPr>
            <a:cxnSpLocks/>
          </p:cNvCxnSpPr>
          <p:nvPr/>
        </p:nvCxnSpPr>
        <p:spPr>
          <a:xfrm>
            <a:off x="4871449" y="1279657"/>
            <a:ext cx="330611" cy="2799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1D127127-ECD1-F22D-5291-E086A2B218E6}"/>
              </a:ext>
            </a:extLst>
          </p:cNvPr>
          <p:cNvSpPr txBox="1"/>
          <p:nvPr/>
        </p:nvSpPr>
        <p:spPr>
          <a:xfrm>
            <a:off x="4848104" y="1076706"/>
            <a:ext cx="3121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Inter" panose="02000503000000020004" pitchFamily="2" charset="0"/>
                <a:ea typeface="Inter" panose="02000503000000020004" pitchFamily="2" charset="0"/>
              </a:rPr>
              <a:t>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3AE7408-9C55-6683-CBE8-DA1CB2AB7ED6}"/>
              </a:ext>
            </a:extLst>
          </p:cNvPr>
          <p:cNvSpPr txBox="1"/>
          <p:nvPr/>
        </p:nvSpPr>
        <p:spPr>
          <a:xfrm>
            <a:off x="5750457" y="1110571"/>
            <a:ext cx="3121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Inter" panose="02000503000000020004" pitchFamily="2" charset="0"/>
                <a:ea typeface="Inter" panose="02000503000000020004" pitchFamily="2" charset="0"/>
              </a:rPr>
              <a:t>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5621F72-FD38-A3CE-87BD-88DB52980A17}"/>
              </a:ext>
            </a:extLst>
          </p:cNvPr>
          <p:cNvSpPr txBox="1"/>
          <p:nvPr/>
        </p:nvSpPr>
        <p:spPr>
          <a:xfrm>
            <a:off x="8397097" y="1085672"/>
            <a:ext cx="3121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Inter" panose="02000503000000020004" pitchFamily="2" charset="0"/>
                <a:ea typeface="Inter" panose="02000503000000020004" pitchFamily="2" charset="0"/>
              </a:rPr>
              <a:t>t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F20F745-EA48-99A7-534F-F9134972249D}"/>
              </a:ext>
            </a:extLst>
          </p:cNvPr>
          <p:cNvSpPr txBox="1"/>
          <p:nvPr/>
        </p:nvSpPr>
        <p:spPr>
          <a:xfrm>
            <a:off x="7249368" y="1068155"/>
            <a:ext cx="3121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Inter" panose="02000503000000020004" pitchFamily="2" charset="0"/>
                <a:ea typeface="Inter" panose="02000503000000020004" pitchFamily="2" charset="0"/>
              </a:rPr>
              <a:t>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18AC23F-B1CB-D86E-5C1A-3FBC69E3AE00}"/>
              </a:ext>
            </a:extLst>
          </p:cNvPr>
          <p:cNvSpPr txBox="1"/>
          <p:nvPr/>
        </p:nvSpPr>
        <p:spPr>
          <a:xfrm>
            <a:off x="3261557" y="317101"/>
            <a:ext cx="11860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No confounder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3B0CE68-8D69-AFC7-2B09-A60A3ABA7AC2}"/>
              </a:ext>
            </a:extLst>
          </p:cNvPr>
          <p:cNvSpPr txBox="1"/>
          <p:nvPr/>
        </p:nvSpPr>
        <p:spPr>
          <a:xfrm>
            <a:off x="4255096" y="286323"/>
            <a:ext cx="118601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Temporally-Invariant Unknown Confounder</a:t>
            </a:r>
          </a:p>
        </p:txBody>
      </p:sp>
      <p:sp>
        <p:nvSpPr>
          <p:cNvPr id="2048" name="TextBox 2047">
            <a:extLst>
              <a:ext uri="{FF2B5EF4-FFF2-40B4-BE49-F238E27FC236}">
                <a16:creationId xmlns:a16="http://schemas.microsoft.com/office/drawing/2014/main" id="{BBFE9AA6-2182-B1ED-E2BE-001939BA5161}"/>
              </a:ext>
            </a:extLst>
          </p:cNvPr>
          <p:cNvSpPr txBox="1"/>
          <p:nvPr/>
        </p:nvSpPr>
        <p:spPr>
          <a:xfrm>
            <a:off x="5487464" y="256421"/>
            <a:ext cx="12849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Temporally-Invariant Confounder with Temporally Lag Causal Effects </a:t>
            </a:r>
          </a:p>
        </p:txBody>
      </p:sp>
      <p:sp>
        <p:nvSpPr>
          <p:cNvPr id="2049" name="TextBox 2048">
            <a:extLst>
              <a:ext uri="{FF2B5EF4-FFF2-40B4-BE49-F238E27FC236}">
                <a16:creationId xmlns:a16="http://schemas.microsoft.com/office/drawing/2014/main" id="{0637C263-E9E4-1141-3E3F-DD82CE9170BD}"/>
              </a:ext>
            </a:extLst>
          </p:cNvPr>
          <p:cNvSpPr txBox="1"/>
          <p:nvPr/>
        </p:nvSpPr>
        <p:spPr>
          <a:xfrm>
            <a:off x="6640221" y="256421"/>
            <a:ext cx="13835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Temporally-Invariant Unknown Confounder + Observed Confounder</a:t>
            </a:r>
          </a:p>
        </p:txBody>
      </p:sp>
      <p:sp>
        <p:nvSpPr>
          <p:cNvPr id="2051" name="TextBox 2050">
            <a:extLst>
              <a:ext uri="{FF2B5EF4-FFF2-40B4-BE49-F238E27FC236}">
                <a16:creationId xmlns:a16="http://schemas.microsoft.com/office/drawing/2014/main" id="{CCD3435E-030E-E628-4DFD-B0A3E1E66F54}"/>
              </a:ext>
            </a:extLst>
          </p:cNvPr>
          <p:cNvSpPr txBox="1"/>
          <p:nvPr/>
        </p:nvSpPr>
        <p:spPr>
          <a:xfrm>
            <a:off x="7888206" y="254197"/>
            <a:ext cx="128495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Spatially-Invariant</a:t>
            </a:r>
          </a:p>
          <a:p>
            <a:pPr algn="ctr"/>
            <a:r>
              <a:rPr lang="en-US" sz="1000" dirty="0"/>
              <a:t>Unknown Confounder </a:t>
            </a:r>
          </a:p>
        </p:txBody>
      </p:sp>
      <p:sp>
        <p:nvSpPr>
          <p:cNvPr id="2053" name="TextBox 2052">
            <a:extLst>
              <a:ext uri="{FF2B5EF4-FFF2-40B4-BE49-F238E27FC236}">
                <a16:creationId xmlns:a16="http://schemas.microsoft.com/office/drawing/2014/main" id="{533836D3-6F6F-9FE2-08A4-B58F5C11FEAD}"/>
              </a:ext>
            </a:extLst>
          </p:cNvPr>
          <p:cNvSpPr txBox="1"/>
          <p:nvPr/>
        </p:nvSpPr>
        <p:spPr>
          <a:xfrm rot="16200000">
            <a:off x="2119595" y="2348839"/>
            <a:ext cx="11478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US Southwest</a:t>
            </a:r>
          </a:p>
        </p:txBody>
      </p:sp>
      <p:sp>
        <p:nvSpPr>
          <p:cNvPr id="2054" name="TextBox 2053">
            <a:extLst>
              <a:ext uri="{FF2B5EF4-FFF2-40B4-BE49-F238E27FC236}">
                <a16:creationId xmlns:a16="http://schemas.microsoft.com/office/drawing/2014/main" id="{B4A63923-E1C0-9E47-117C-703F18B8906D}"/>
              </a:ext>
            </a:extLst>
          </p:cNvPr>
          <p:cNvSpPr txBox="1"/>
          <p:nvPr/>
        </p:nvSpPr>
        <p:spPr>
          <a:xfrm rot="16200000">
            <a:off x="2118950" y="3290500"/>
            <a:ext cx="11478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Serengeti</a:t>
            </a:r>
          </a:p>
        </p:txBody>
      </p:sp>
      <p:sp>
        <p:nvSpPr>
          <p:cNvPr id="2055" name="TextBox 2054">
            <a:extLst>
              <a:ext uri="{FF2B5EF4-FFF2-40B4-BE49-F238E27FC236}">
                <a16:creationId xmlns:a16="http://schemas.microsoft.com/office/drawing/2014/main" id="{B9508EE0-FF6D-33D5-4706-300B04A5A8AF}"/>
              </a:ext>
            </a:extLst>
          </p:cNvPr>
          <p:cNvSpPr txBox="1"/>
          <p:nvPr/>
        </p:nvSpPr>
        <p:spPr>
          <a:xfrm rot="16200000">
            <a:off x="2118950" y="4674453"/>
            <a:ext cx="11478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Mongolian Steppe</a:t>
            </a:r>
          </a:p>
        </p:txBody>
      </p:sp>
      <p:sp>
        <p:nvSpPr>
          <p:cNvPr id="2056" name="TextBox 2055">
            <a:extLst>
              <a:ext uri="{FF2B5EF4-FFF2-40B4-BE49-F238E27FC236}">
                <a16:creationId xmlns:a16="http://schemas.microsoft.com/office/drawing/2014/main" id="{719CF310-7550-D636-C714-E3BDFAF905A0}"/>
              </a:ext>
            </a:extLst>
          </p:cNvPr>
          <p:cNvSpPr txBox="1"/>
          <p:nvPr/>
        </p:nvSpPr>
        <p:spPr>
          <a:xfrm rot="16200000">
            <a:off x="2106439" y="5822279"/>
            <a:ext cx="11478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Australian Inland</a:t>
            </a:r>
          </a:p>
        </p:txBody>
      </p:sp>
    </p:spTree>
    <p:extLst>
      <p:ext uri="{BB962C8B-B14F-4D97-AF65-F5344CB8AC3E}">
        <p14:creationId xmlns:p14="http://schemas.microsoft.com/office/powerpoint/2010/main" val="1573257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17081C99-2BC0-0AAD-2A3F-7F228C1A479F}"/>
              </a:ext>
            </a:extLst>
          </p:cNvPr>
          <p:cNvSpPr/>
          <p:nvPr/>
        </p:nvSpPr>
        <p:spPr>
          <a:xfrm>
            <a:off x="3193346" y="1548582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ABDE654-AD83-20B2-FD07-B1A75C4574AE}"/>
              </a:ext>
            </a:extLst>
          </p:cNvPr>
          <p:cNvSpPr/>
          <p:nvPr/>
        </p:nvSpPr>
        <p:spPr>
          <a:xfrm>
            <a:off x="3854565" y="1548582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G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52AFFC6-F5AB-3B39-2AAB-FFA33D65490C}"/>
              </a:ext>
            </a:extLst>
          </p:cNvPr>
          <p:cNvCxnSpPr>
            <a:stCxn id="7" idx="6"/>
            <a:endCxn id="13" idx="2"/>
          </p:cNvCxnSpPr>
          <p:nvPr/>
        </p:nvCxnSpPr>
        <p:spPr>
          <a:xfrm>
            <a:off x="3466192" y="1677630"/>
            <a:ext cx="38837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BC17344C-68DD-682E-636C-6AA46A1864F7}"/>
              </a:ext>
            </a:extLst>
          </p:cNvPr>
          <p:cNvSpPr/>
          <p:nvPr/>
        </p:nvSpPr>
        <p:spPr>
          <a:xfrm>
            <a:off x="4401962" y="1548582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67F921F-A7C3-AE40-0562-4CA0E2EB4E7B}"/>
              </a:ext>
            </a:extLst>
          </p:cNvPr>
          <p:cNvSpPr/>
          <p:nvPr/>
        </p:nvSpPr>
        <p:spPr>
          <a:xfrm>
            <a:off x="5063181" y="1548582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G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8D2B1EC-A99B-67AD-226D-FD37AF2BF39C}"/>
              </a:ext>
            </a:extLst>
          </p:cNvPr>
          <p:cNvCxnSpPr>
            <a:stCxn id="16" idx="6"/>
            <a:endCxn id="17" idx="2"/>
          </p:cNvCxnSpPr>
          <p:nvPr/>
        </p:nvCxnSpPr>
        <p:spPr>
          <a:xfrm>
            <a:off x="4674808" y="1677630"/>
            <a:ext cx="38837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0BD63A56-62C1-E83F-646F-CD064D86F8D3}"/>
              </a:ext>
            </a:extLst>
          </p:cNvPr>
          <p:cNvSpPr/>
          <p:nvPr/>
        </p:nvSpPr>
        <p:spPr>
          <a:xfrm>
            <a:off x="5644139" y="1548582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5D99754-478F-2121-D9C6-2CE9585D3EB9}"/>
              </a:ext>
            </a:extLst>
          </p:cNvPr>
          <p:cNvSpPr/>
          <p:nvPr/>
        </p:nvSpPr>
        <p:spPr>
          <a:xfrm>
            <a:off x="6305358" y="1548582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G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3E73AD9-8C1A-2620-3B52-953CBB93DBA4}"/>
              </a:ext>
            </a:extLst>
          </p:cNvPr>
          <p:cNvSpPr/>
          <p:nvPr/>
        </p:nvSpPr>
        <p:spPr>
          <a:xfrm>
            <a:off x="6821664" y="1548582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C3BAF05-1742-9D2D-B340-67E8C20D969B}"/>
              </a:ext>
            </a:extLst>
          </p:cNvPr>
          <p:cNvSpPr/>
          <p:nvPr/>
        </p:nvSpPr>
        <p:spPr>
          <a:xfrm>
            <a:off x="7482883" y="1548582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G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19B6FAF-5463-06C0-48DE-BA7ACE54D2E2}"/>
              </a:ext>
            </a:extLst>
          </p:cNvPr>
          <p:cNvCxnSpPr>
            <a:stCxn id="22" idx="6"/>
            <a:endCxn id="23" idx="2"/>
          </p:cNvCxnSpPr>
          <p:nvPr/>
        </p:nvCxnSpPr>
        <p:spPr>
          <a:xfrm>
            <a:off x="7094510" y="1677630"/>
            <a:ext cx="38837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23545947-274D-6DE6-6162-441A286152D1}"/>
              </a:ext>
            </a:extLst>
          </p:cNvPr>
          <p:cNvSpPr/>
          <p:nvPr/>
        </p:nvSpPr>
        <p:spPr>
          <a:xfrm>
            <a:off x="7965091" y="1548581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89E3A40-1B17-8561-7436-5D850824C86A}"/>
              </a:ext>
            </a:extLst>
          </p:cNvPr>
          <p:cNvSpPr/>
          <p:nvPr/>
        </p:nvSpPr>
        <p:spPr>
          <a:xfrm>
            <a:off x="8626310" y="1548581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G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7F4C300-5CF3-82BE-81C1-9BD56925D7FD}"/>
              </a:ext>
            </a:extLst>
          </p:cNvPr>
          <p:cNvCxnSpPr>
            <a:stCxn id="25" idx="6"/>
            <a:endCxn id="26" idx="2"/>
          </p:cNvCxnSpPr>
          <p:nvPr/>
        </p:nvCxnSpPr>
        <p:spPr>
          <a:xfrm>
            <a:off x="8237937" y="1677629"/>
            <a:ext cx="38837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133CF87A-6F55-6B38-8408-5E59BFC0A619}"/>
              </a:ext>
            </a:extLst>
          </p:cNvPr>
          <p:cNvSpPr/>
          <p:nvPr/>
        </p:nvSpPr>
        <p:spPr>
          <a:xfrm>
            <a:off x="8295700" y="1029930"/>
            <a:ext cx="272846" cy="258096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H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32F2DE2-965C-2855-0328-B0A72F369DC3}"/>
              </a:ext>
            </a:extLst>
          </p:cNvPr>
          <p:cNvSpPr/>
          <p:nvPr/>
        </p:nvSpPr>
        <p:spPr>
          <a:xfrm>
            <a:off x="4751008" y="1023785"/>
            <a:ext cx="272846" cy="258096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H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A398F1F-54BA-8815-CE2D-31DFA649BCF6}"/>
              </a:ext>
            </a:extLst>
          </p:cNvPr>
          <p:cNvSpPr/>
          <p:nvPr/>
        </p:nvSpPr>
        <p:spPr>
          <a:xfrm>
            <a:off x="5644139" y="1064346"/>
            <a:ext cx="272846" cy="258096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H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6C11E8C-3E35-C3F9-C948-4576834DEBEF}"/>
              </a:ext>
            </a:extLst>
          </p:cNvPr>
          <p:cNvSpPr/>
          <p:nvPr/>
        </p:nvSpPr>
        <p:spPr>
          <a:xfrm>
            <a:off x="7152273" y="1005352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490F54F-3819-DCD1-0024-42891D0B098C}"/>
              </a:ext>
            </a:extLst>
          </p:cNvPr>
          <p:cNvSpPr/>
          <p:nvPr/>
        </p:nvSpPr>
        <p:spPr>
          <a:xfrm>
            <a:off x="6305358" y="1079096"/>
            <a:ext cx="272846" cy="2580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D261F85-B984-1F24-C453-DBB38E0F4445}"/>
              </a:ext>
            </a:extLst>
          </p:cNvPr>
          <p:cNvCxnSpPr>
            <a:cxnSpLocks/>
            <a:stCxn id="34" idx="4"/>
            <a:endCxn id="20" idx="0"/>
          </p:cNvCxnSpPr>
          <p:nvPr/>
        </p:nvCxnSpPr>
        <p:spPr>
          <a:xfrm>
            <a:off x="6441781" y="1337192"/>
            <a:ext cx="0" cy="21139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114CEBD-561F-F554-95B0-463F3E25DE11}"/>
              </a:ext>
            </a:extLst>
          </p:cNvPr>
          <p:cNvCxnSpPr/>
          <p:nvPr/>
        </p:nvCxnSpPr>
        <p:spPr>
          <a:xfrm>
            <a:off x="5918837" y="1671485"/>
            <a:ext cx="38837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8291597-579A-B5A9-7870-BCEF42C3632C}"/>
              </a:ext>
            </a:extLst>
          </p:cNvPr>
          <p:cNvCxnSpPr/>
          <p:nvPr/>
        </p:nvCxnSpPr>
        <p:spPr>
          <a:xfrm>
            <a:off x="5916985" y="1208144"/>
            <a:ext cx="38837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A070A76-9D48-7324-03FF-F83E624555D6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5780562" y="1322442"/>
            <a:ext cx="0" cy="22614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51E992F0-A85D-9C75-8B19-F31C4D116814}"/>
              </a:ext>
            </a:extLst>
          </p:cNvPr>
          <p:cNvSpPr txBox="1"/>
          <p:nvPr/>
        </p:nvSpPr>
        <p:spPr>
          <a:xfrm>
            <a:off x="7125239" y="1005352"/>
            <a:ext cx="3883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AI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3530E64-4446-F8C7-E397-FBAB1AC02E3E}"/>
              </a:ext>
            </a:extLst>
          </p:cNvPr>
          <p:cNvCxnSpPr>
            <a:cxnSpLocks/>
            <a:endCxn id="22" idx="0"/>
          </p:cNvCxnSpPr>
          <p:nvPr/>
        </p:nvCxnSpPr>
        <p:spPr>
          <a:xfrm flipH="1">
            <a:off x="6958087" y="1263448"/>
            <a:ext cx="330609" cy="28513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F9F5476D-837A-F224-C411-FF677258670A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7288695" y="1268598"/>
            <a:ext cx="330611" cy="2799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CC2D869-6E2B-B9F8-B2DD-98FD6A9C352A}"/>
              </a:ext>
            </a:extLst>
          </p:cNvPr>
          <p:cNvCxnSpPr>
            <a:cxnSpLocks/>
          </p:cNvCxnSpPr>
          <p:nvPr/>
        </p:nvCxnSpPr>
        <p:spPr>
          <a:xfrm flipH="1">
            <a:off x="8101514" y="1274507"/>
            <a:ext cx="330609" cy="28513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5073B451-1BE9-4B49-CC36-E410B4EF6BB2}"/>
              </a:ext>
            </a:extLst>
          </p:cNvPr>
          <p:cNvCxnSpPr>
            <a:cxnSpLocks/>
          </p:cNvCxnSpPr>
          <p:nvPr/>
        </p:nvCxnSpPr>
        <p:spPr>
          <a:xfrm>
            <a:off x="8432121" y="1281881"/>
            <a:ext cx="330611" cy="2799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399E067-C02F-ACCF-7C5F-D3BB63D9A698}"/>
              </a:ext>
            </a:extLst>
          </p:cNvPr>
          <p:cNvCxnSpPr>
            <a:cxnSpLocks/>
          </p:cNvCxnSpPr>
          <p:nvPr/>
        </p:nvCxnSpPr>
        <p:spPr>
          <a:xfrm flipH="1">
            <a:off x="4551908" y="1274507"/>
            <a:ext cx="330609" cy="28513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7C19313B-F1BB-051C-DBD0-65EE454BF60D}"/>
              </a:ext>
            </a:extLst>
          </p:cNvPr>
          <p:cNvCxnSpPr>
            <a:cxnSpLocks/>
          </p:cNvCxnSpPr>
          <p:nvPr/>
        </p:nvCxnSpPr>
        <p:spPr>
          <a:xfrm>
            <a:off x="4871449" y="1279657"/>
            <a:ext cx="330611" cy="2799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1D127127-ECD1-F22D-5291-E086A2B218E6}"/>
              </a:ext>
            </a:extLst>
          </p:cNvPr>
          <p:cNvSpPr txBox="1"/>
          <p:nvPr/>
        </p:nvSpPr>
        <p:spPr>
          <a:xfrm>
            <a:off x="4848104" y="1076706"/>
            <a:ext cx="3121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Inter" panose="02000503000000020004" pitchFamily="2" charset="0"/>
                <a:ea typeface="Inter" panose="02000503000000020004" pitchFamily="2" charset="0"/>
              </a:rPr>
              <a:t>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3AE7408-9C55-6683-CBE8-DA1CB2AB7ED6}"/>
              </a:ext>
            </a:extLst>
          </p:cNvPr>
          <p:cNvSpPr txBox="1"/>
          <p:nvPr/>
        </p:nvSpPr>
        <p:spPr>
          <a:xfrm>
            <a:off x="5750457" y="1110571"/>
            <a:ext cx="3121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Inter" panose="02000503000000020004" pitchFamily="2" charset="0"/>
                <a:ea typeface="Inter" panose="02000503000000020004" pitchFamily="2" charset="0"/>
              </a:rPr>
              <a:t>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5621F72-FD38-A3CE-87BD-88DB52980A17}"/>
              </a:ext>
            </a:extLst>
          </p:cNvPr>
          <p:cNvSpPr txBox="1"/>
          <p:nvPr/>
        </p:nvSpPr>
        <p:spPr>
          <a:xfrm>
            <a:off x="8397097" y="1085672"/>
            <a:ext cx="3121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Inter" panose="02000503000000020004" pitchFamily="2" charset="0"/>
                <a:ea typeface="Inter" panose="02000503000000020004" pitchFamily="2" charset="0"/>
              </a:rPr>
              <a:t>t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F20F745-EA48-99A7-534F-F9134972249D}"/>
              </a:ext>
            </a:extLst>
          </p:cNvPr>
          <p:cNvSpPr txBox="1"/>
          <p:nvPr/>
        </p:nvSpPr>
        <p:spPr>
          <a:xfrm>
            <a:off x="7249368" y="1068155"/>
            <a:ext cx="3121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Inter" panose="02000503000000020004" pitchFamily="2" charset="0"/>
                <a:ea typeface="Inter" panose="02000503000000020004" pitchFamily="2" charset="0"/>
              </a:rPr>
              <a:t>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18AC23F-B1CB-D86E-5C1A-3FBC69E3AE00}"/>
              </a:ext>
            </a:extLst>
          </p:cNvPr>
          <p:cNvSpPr txBox="1"/>
          <p:nvPr/>
        </p:nvSpPr>
        <p:spPr>
          <a:xfrm>
            <a:off x="3261557" y="317101"/>
            <a:ext cx="11860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No confounder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3B0CE68-8D69-AFC7-2B09-A60A3ABA7AC2}"/>
              </a:ext>
            </a:extLst>
          </p:cNvPr>
          <p:cNvSpPr txBox="1"/>
          <p:nvPr/>
        </p:nvSpPr>
        <p:spPr>
          <a:xfrm>
            <a:off x="4255096" y="286323"/>
            <a:ext cx="118601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Temporally-Invariant Unknown Confounder</a:t>
            </a:r>
          </a:p>
        </p:txBody>
      </p:sp>
      <p:sp>
        <p:nvSpPr>
          <p:cNvPr id="2048" name="TextBox 2047">
            <a:extLst>
              <a:ext uri="{FF2B5EF4-FFF2-40B4-BE49-F238E27FC236}">
                <a16:creationId xmlns:a16="http://schemas.microsoft.com/office/drawing/2014/main" id="{BBFE9AA6-2182-B1ED-E2BE-001939BA5161}"/>
              </a:ext>
            </a:extLst>
          </p:cNvPr>
          <p:cNvSpPr txBox="1"/>
          <p:nvPr/>
        </p:nvSpPr>
        <p:spPr>
          <a:xfrm>
            <a:off x="5487464" y="256421"/>
            <a:ext cx="12849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Temporally-Invariant Confounder with Temporally Lag Causal Effects </a:t>
            </a:r>
          </a:p>
        </p:txBody>
      </p:sp>
      <p:sp>
        <p:nvSpPr>
          <p:cNvPr id="2049" name="TextBox 2048">
            <a:extLst>
              <a:ext uri="{FF2B5EF4-FFF2-40B4-BE49-F238E27FC236}">
                <a16:creationId xmlns:a16="http://schemas.microsoft.com/office/drawing/2014/main" id="{0637C263-E9E4-1141-3E3F-DD82CE9170BD}"/>
              </a:ext>
            </a:extLst>
          </p:cNvPr>
          <p:cNvSpPr txBox="1"/>
          <p:nvPr/>
        </p:nvSpPr>
        <p:spPr>
          <a:xfrm>
            <a:off x="6640221" y="256421"/>
            <a:ext cx="13835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Temporally-Invariant Unknown Confounder + Observed Confounder</a:t>
            </a:r>
          </a:p>
        </p:txBody>
      </p:sp>
      <p:sp>
        <p:nvSpPr>
          <p:cNvPr id="2051" name="TextBox 2050">
            <a:extLst>
              <a:ext uri="{FF2B5EF4-FFF2-40B4-BE49-F238E27FC236}">
                <a16:creationId xmlns:a16="http://schemas.microsoft.com/office/drawing/2014/main" id="{CCD3435E-030E-E628-4DFD-B0A3E1E66F54}"/>
              </a:ext>
            </a:extLst>
          </p:cNvPr>
          <p:cNvSpPr txBox="1"/>
          <p:nvPr/>
        </p:nvSpPr>
        <p:spPr>
          <a:xfrm>
            <a:off x="7888206" y="254197"/>
            <a:ext cx="128495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Spatially-Invariant</a:t>
            </a:r>
          </a:p>
          <a:p>
            <a:pPr algn="ctr"/>
            <a:r>
              <a:rPr lang="en-US" sz="1000" dirty="0"/>
              <a:t>Unknown Confounder </a:t>
            </a:r>
          </a:p>
        </p:txBody>
      </p:sp>
      <p:sp>
        <p:nvSpPr>
          <p:cNvPr id="2053" name="TextBox 2052">
            <a:extLst>
              <a:ext uri="{FF2B5EF4-FFF2-40B4-BE49-F238E27FC236}">
                <a16:creationId xmlns:a16="http://schemas.microsoft.com/office/drawing/2014/main" id="{533836D3-6F6F-9FE2-08A4-B58F5C11FEAD}"/>
              </a:ext>
            </a:extLst>
          </p:cNvPr>
          <p:cNvSpPr txBox="1"/>
          <p:nvPr/>
        </p:nvSpPr>
        <p:spPr>
          <a:xfrm rot="16200000">
            <a:off x="2119595" y="2348839"/>
            <a:ext cx="11478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US Southwest</a:t>
            </a:r>
          </a:p>
        </p:txBody>
      </p:sp>
      <p:sp>
        <p:nvSpPr>
          <p:cNvPr id="2054" name="TextBox 2053">
            <a:extLst>
              <a:ext uri="{FF2B5EF4-FFF2-40B4-BE49-F238E27FC236}">
                <a16:creationId xmlns:a16="http://schemas.microsoft.com/office/drawing/2014/main" id="{B4A63923-E1C0-9E47-117C-703F18B8906D}"/>
              </a:ext>
            </a:extLst>
          </p:cNvPr>
          <p:cNvSpPr txBox="1"/>
          <p:nvPr/>
        </p:nvSpPr>
        <p:spPr>
          <a:xfrm rot="16200000">
            <a:off x="2118950" y="3290500"/>
            <a:ext cx="11478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Serengeti</a:t>
            </a:r>
          </a:p>
        </p:txBody>
      </p:sp>
      <p:sp>
        <p:nvSpPr>
          <p:cNvPr id="2055" name="TextBox 2054">
            <a:extLst>
              <a:ext uri="{FF2B5EF4-FFF2-40B4-BE49-F238E27FC236}">
                <a16:creationId xmlns:a16="http://schemas.microsoft.com/office/drawing/2014/main" id="{B9508EE0-FF6D-33D5-4706-300B04A5A8AF}"/>
              </a:ext>
            </a:extLst>
          </p:cNvPr>
          <p:cNvSpPr txBox="1"/>
          <p:nvPr/>
        </p:nvSpPr>
        <p:spPr>
          <a:xfrm rot="16200000">
            <a:off x="2118950" y="4674453"/>
            <a:ext cx="11478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Mongolian Steppe</a:t>
            </a:r>
          </a:p>
        </p:txBody>
      </p:sp>
      <p:sp>
        <p:nvSpPr>
          <p:cNvPr id="2056" name="TextBox 2055">
            <a:extLst>
              <a:ext uri="{FF2B5EF4-FFF2-40B4-BE49-F238E27FC236}">
                <a16:creationId xmlns:a16="http://schemas.microsoft.com/office/drawing/2014/main" id="{719CF310-7550-D636-C714-E3BDFAF905A0}"/>
              </a:ext>
            </a:extLst>
          </p:cNvPr>
          <p:cNvSpPr txBox="1"/>
          <p:nvPr/>
        </p:nvSpPr>
        <p:spPr>
          <a:xfrm rot="16200000">
            <a:off x="2106439" y="5822279"/>
            <a:ext cx="11478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Australian Inland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5583056-A6BA-D936-E8D6-D902AF8E9A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66"/>
          <a:stretch/>
        </p:blipFill>
        <p:spPr bwMode="auto">
          <a:xfrm>
            <a:off x="3069049" y="1990142"/>
            <a:ext cx="5987161" cy="460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9845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8413</TotalTime>
  <Words>99</Words>
  <Application>Microsoft Macintosh PowerPoint</Application>
  <PresentationFormat>Widescreen</PresentationFormat>
  <Paragraphs>63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Inter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Jianing Fang</dc:creator>
  <cp:lastModifiedBy>Jianing Fang</cp:lastModifiedBy>
  <cp:revision>2</cp:revision>
  <dcterms:created xsi:type="dcterms:W3CDTF">2023-07-27T17:46:06Z</dcterms:created>
  <dcterms:modified xsi:type="dcterms:W3CDTF">2023-08-02T13:59:54Z</dcterms:modified>
</cp:coreProperties>
</file>

<file path=docProps/thumbnail.jpeg>
</file>